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8" r:id="rId3"/>
    <p:sldId id="287" r:id="rId4"/>
    <p:sldId id="269" r:id="rId5"/>
    <p:sldId id="267" r:id="rId6"/>
    <p:sldId id="268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c979f662-f56a-4cdb-94af-a08f2fe8104e}">
          <p14:sldIdLst>
            <p14:sldId id="288"/>
            <p14:sldId id="287"/>
            <p14:sldId id="269"/>
            <p14:sldId id="267"/>
            <p14:sldId id="268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FFFF00"/>
                </a:solidFill>
              </a:defRPr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9781957-BDC8-4F89-8391-AA340585C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E0E0ACF-E6D5-4A40-8D32-FE087F35F3DF}" type="slidenum">
              <a:rPr lang="zh-CN" altLang="en-US" smtClean="0"/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 panose="05020102010507070707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 panose="05020102010507070707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 panose="05020102010507070707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 panose="05020102010507070707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 panose="05020102010507070707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5445" y="274955"/>
            <a:ext cx="8301355" cy="1143000"/>
          </a:xfrm>
        </p:spPr>
        <p:txBody>
          <a:bodyPr>
            <a:normAutofit/>
          </a:bodyPr>
          <a:p>
            <a:r>
              <a:rPr sz="3200">
                <a:sym typeface="+mn-ea"/>
              </a:rPr>
              <a:t>毕业设计（论文）工作实施</a:t>
            </a:r>
            <a:r>
              <a:rPr sz="3200" smtClean="0">
                <a:sym typeface="+mn-ea"/>
              </a:rPr>
              <a:t>细则</a:t>
            </a:r>
            <a:r>
              <a:rPr lang="en-US" altLang="zh-CN" sz="3200" smtClean="0">
                <a:sym typeface="+mn-ea"/>
              </a:rPr>
              <a:t>-</a:t>
            </a:r>
            <a:r>
              <a:rPr sz="3200" smtClean="0">
                <a:sym typeface="+mn-ea"/>
              </a:rPr>
              <a:t>制定原则</a:t>
            </a:r>
            <a:endParaRPr sz="3200" smtClean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按照学校</a:t>
            </a:r>
            <a:r>
              <a:rPr lang="en-US" altLang="zh-CN" dirty="0" smtClean="0">
                <a:sym typeface="+mn-ea"/>
              </a:rPr>
              <a:t>《</a:t>
            </a:r>
            <a:r>
              <a:rPr lang="zh-CN" altLang="en-US" dirty="0">
                <a:sym typeface="+mn-ea"/>
              </a:rPr>
              <a:t>吉林大学毕业论文（设计）工作管理办法（试行）</a:t>
            </a:r>
            <a:r>
              <a:rPr lang="en-US" altLang="zh-CN" dirty="0">
                <a:sym typeface="+mn-ea"/>
              </a:rPr>
              <a:t>》</a:t>
            </a:r>
            <a:r>
              <a:rPr lang="zh-CN" altLang="en-US" dirty="0">
                <a:sym typeface="+mn-ea"/>
              </a:rPr>
              <a:t>（校教字</a:t>
            </a:r>
            <a:r>
              <a:rPr lang="en-US" altLang="zh-CN" dirty="0">
                <a:sym typeface="+mn-ea"/>
              </a:rPr>
              <a:t>【2016】84</a:t>
            </a:r>
            <a:r>
              <a:rPr lang="zh-CN" altLang="en-US" dirty="0">
                <a:sym typeface="+mn-ea"/>
              </a:rPr>
              <a:t>号）文件精神，学院制定了</a:t>
            </a:r>
            <a:r>
              <a:rPr lang="en-US" altLang="zh-CN" dirty="0" smtClean="0">
                <a:sym typeface="+mn-ea"/>
              </a:rPr>
              <a:t>《</a:t>
            </a:r>
            <a:r>
              <a:rPr lang="zh-CN" altLang="en-US" dirty="0">
                <a:sym typeface="+mn-ea"/>
              </a:rPr>
              <a:t>计算机科学与技术学院毕业设计（论文）工作实施细则</a:t>
            </a:r>
            <a:r>
              <a:rPr lang="en-US" altLang="zh-CN" dirty="0">
                <a:sym typeface="+mn-ea"/>
              </a:rPr>
              <a:t>》</a:t>
            </a:r>
            <a:r>
              <a:rPr lang="zh-CN" altLang="en-US" dirty="0" smtClean="0">
                <a:sym typeface="+mn-ea"/>
              </a:rPr>
              <a:t>及</a:t>
            </a:r>
            <a:r>
              <a:rPr lang="en-US" altLang="zh-CN" dirty="0" smtClean="0">
                <a:sym typeface="+mn-ea"/>
              </a:rPr>
              <a:t>24</a:t>
            </a:r>
            <a:r>
              <a:rPr lang="zh-CN" altLang="en-US" dirty="0">
                <a:sym typeface="+mn-ea"/>
              </a:rPr>
              <a:t>个</a:t>
            </a:r>
            <a:r>
              <a:rPr lang="zh-CN" altLang="en-US" dirty="0" smtClean="0">
                <a:sym typeface="+mn-ea"/>
              </a:rPr>
              <a:t>附件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5445" y="274955"/>
            <a:ext cx="8301355" cy="1143000"/>
          </a:xfrm>
        </p:spPr>
        <p:txBody>
          <a:bodyPr>
            <a:normAutofit/>
          </a:bodyPr>
          <a:p>
            <a:r>
              <a:rPr sz="3200">
                <a:sym typeface="+mn-ea"/>
              </a:rPr>
              <a:t>毕业设计（论文）工作实施</a:t>
            </a:r>
            <a:r>
              <a:rPr sz="3200" smtClean="0">
                <a:sym typeface="+mn-ea"/>
              </a:rPr>
              <a:t>细则</a:t>
            </a:r>
            <a:r>
              <a:rPr lang="en-US" altLang="zh-CN" sz="3200" smtClean="0">
                <a:sym typeface="+mn-ea"/>
              </a:rPr>
              <a:t>-</a:t>
            </a:r>
            <a:r>
              <a:rPr sz="3200" smtClean="0">
                <a:sym typeface="+mn-ea"/>
              </a:rPr>
              <a:t>主要内容</a:t>
            </a:r>
            <a:endParaRPr lang="zh-CN" altLang="en-US" sz="3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p>
            <a:pPr marL="914400" lvl="2" indent="0">
              <a:buFont typeface="Wingdings" panose="05000000000000000000" pitchFamily="2" charset="2"/>
              <a:buNone/>
            </a:pPr>
            <a:endParaRPr lang="zh-CN" altLang="en-US" sz="3200">
              <a:solidFill>
                <a:srgbClr val="FF0000"/>
              </a:solidFill>
            </a:endParaRPr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sym typeface="+mn-ea"/>
              </a:rPr>
              <a:t>教学目的</a:t>
            </a:r>
            <a:endParaRPr lang="en-US" altLang="zh-CN" sz="3200" b="1" dirty="0" smtClean="0"/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sym typeface="+mn-ea"/>
              </a:rPr>
              <a:t>教学基本要求</a:t>
            </a:r>
            <a:endParaRPr lang="en-US" altLang="zh-CN" sz="3200" b="1" dirty="0" smtClean="0"/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sym typeface="+mn-ea"/>
              </a:rPr>
              <a:t>教学组织管理</a:t>
            </a:r>
            <a:endParaRPr lang="en-US" altLang="zh-CN" sz="3200" b="1" dirty="0" smtClean="0"/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sym typeface="+mn-ea"/>
              </a:rPr>
              <a:t>指导教师职责</a:t>
            </a:r>
            <a:endParaRPr lang="en-US" altLang="zh-CN" sz="3200" b="1" dirty="0" smtClean="0"/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sym typeface="+mn-ea"/>
              </a:rPr>
              <a:t>学生守则</a:t>
            </a:r>
            <a:endParaRPr lang="en-US" altLang="zh-CN" sz="3200" b="1" dirty="0" smtClean="0"/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en-US" sz="3200" b="1" dirty="0" smtClean="0">
                <a:sym typeface="+mn-ea"/>
              </a:rPr>
              <a:t>教学过程管理及要求</a:t>
            </a:r>
            <a:endParaRPr lang="en-US" altLang="zh-CN" sz="3200" b="1" dirty="0" smtClean="0"/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zh-CN" sz="3200" b="1" dirty="0">
                <a:sym typeface="+mn-ea"/>
              </a:rPr>
              <a:t>赴校外进行毕业设计（论文）学生管理及</a:t>
            </a:r>
            <a:r>
              <a:rPr lang="zh-CN" altLang="zh-CN" sz="3200" b="1" dirty="0" smtClean="0">
                <a:sym typeface="+mn-ea"/>
              </a:rPr>
              <a:t>要求</a:t>
            </a:r>
            <a:endParaRPr lang="en-US" altLang="zh-CN" sz="3200" b="1" dirty="0" smtClean="0"/>
          </a:p>
          <a:p>
            <a:pPr lvl="2">
              <a:buFont typeface="Wingdings" panose="05000000000000000000" pitchFamily="2" charset="2"/>
              <a:buChar char="l"/>
            </a:pPr>
            <a:r>
              <a:rPr lang="zh-CN" altLang="zh-CN" sz="3200" b="1" dirty="0" smtClean="0">
                <a:sym typeface="+mn-ea"/>
              </a:rPr>
              <a:t>工作评价</a:t>
            </a:r>
            <a:r>
              <a:rPr lang="zh-CN" altLang="zh-CN" sz="3200" b="1" dirty="0">
                <a:sym typeface="+mn-ea"/>
              </a:rPr>
              <a:t>与奖励</a:t>
            </a:r>
            <a:endParaRPr lang="zh-CN" altLang="zh-CN" sz="3200" b="1" dirty="0"/>
          </a:p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5445" y="274955"/>
            <a:ext cx="8270240" cy="1143000"/>
          </a:xfrm>
        </p:spPr>
        <p:txBody>
          <a:bodyPr>
            <a:noAutofit/>
          </a:bodyPr>
          <a:lstStyle/>
          <a:p>
            <a:r>
              <a:rPr sz="2800">
                <a:sym typeface="+mn-ea"/>
              </a:rPr>
              <a:t>毕业设计（论文）工作实施</a:t>
            </a:r>
            <a:r>
              <a:rPr sz="2800" smtClean="0">
                <a:sym typeface="+mn-ea"/>
              </a:rPr>
              <a:t>细则</a:t>
            </a:r>
            <a:r>
              <a:rPr lang="en-US" altLang="zh-CN" sz="2800" smtClean="0">
                <a:sym typeface="+mn-ea"/>
              </a:rPr>
              <a:t>-</a:t>
            </a:r>
            <a:r>
              <a:rPr sz="2800" smtClean="0">
                <a:sym typeface="+mn-ea"/>
              </a:rPr>
              <a:t>与</a:t>
            </a:r>
            <a:r>
              <a:rPr lang="zh-CN" altLang="en-US" sz="2800" dirty="0"/>
              <a:t>以往不同之处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270" y="1417955"/>
            <a:ext cx="9146540" cy="5179695"/>
          </a:xfrm>
        </p:spPr>
        <p:txBody>
          <a:bodyPr>
            <a:normAutofit fontScale="25000" lnSpcReduction="10000"/>
          </a:bodyPr>
          <a:lstStyle/>
          <a:p>
            <a:r>
              <a:rPr lang="zh-CN" altLang="zh-CN" sz="6000" dirty="0"/>
              <a:t>每位教师指导同一届学生人数一般不超过</a:t>
            </a:r>
            <a:r>
              <a:rPr lang="en-US" altLang="zh-CN" sz="6000" dirty="0"/>
              <a:t>5</a:t>
            </a:r>
            <a:r>
              <a:rPr lang="zh-CN" altLang="zh-CN" sz="6000" dirty="0" smtClean="0"/>
              <a:t>名</a:t>
            </a:r>
            <a:endParaRPr lang="en-US" altLang="zh-CN" sz="6000" dirty="0" smtClean="0"/>
          </a:p>
          <a:p>
            <a:r>
              <a:rPr lang="zh-CN" altLang="en-US" sz="6000" dirty="0" smtClean="0"/>
              <a:t>拟题定题：工程类论文不少于</a:t>
            </a:r>
            <a:r>
              <a:rPr lang="en-US" altLang="zh-CN" sz="6000" dirty="0" smtClean="0"/>
              <a:t>80%</a:t>
            </a:r>
            <a:endParaRPr lang="en-US" altLang="zh-CN" sz="6000" dirty="0" smtClean="0"/>
          </a:p>
          <a:p>
            <a:r>
              <a:rPr lang="zh-CN" altLang="en-US" sz="6000" dirty="0" smtClean="0"/>
              <a:t>所有提交材料全部都要用新版本。</a:t>
            </a:r>
            <a:endParaRPr lang="zh-CN" altLang="en-US" sz="6000" dirty="0" smtClean="0"/>
          </a:p>
          <a:p>
            <a:r>
              <a:rPr lang="zh-CN" altLang="en-US" sz="6000" dirty="0" smtClean="0"/>
              <a:t>增加：下达任务书、文献综述、外文翻译、程序检测</a:t>
            </a:r>
            <a:endParaRPr lang="en-US" altLang="zh-CN" sz="6000" dirty="0" smtClean="0"/>
          </a:p>
          <a:p>
            <a:pPr>
              <a:buClr>
                <a:schemeClr val="tx2"/>
              </a:buClr>
            </a:pPr>
            <a:r>
              <a:rPr lang="zh-CN" altLang="en-US" sz="6000" dirty="0" smtClean="0"/>
              <a:t>论文字数要求：不少于</a:t>
            </a:r>
            <a:r>
              <a:rPr lang="en-US" altLang="zh-CN" sz="6000" dirty="0" smtClean="0"/>
              <a:t>2</a:t>
            </a:r>
            <a:r>
              <a:rPr lang="zh-CN" altLang="en-US" sz="6000" dirty="0" smtClean="0"/>
              <a:t>万字</a:t>
            </a:r>
            <a:endParaRPr lang="en-US" altLang="zh-CN" sz="6000" dirty="0" smtClean="0"/>
          </a:p>
          <a:p>
            <a:r>
              <a:rPr lang="zh-CN" altLang="en-US" sz="6000" dirty="0" smtClean="0"/>
              <a:t>成绩评定与答辩记录：</a:t>
            </a:r>
            <a:endParaRPr lang="en-US" altLang="zh-CN" sz="6000" dirty="0" smtClean="0"/>
          </a:p>
          <a:p>
            <a:pPr lvl="1"/>
            <a:r>
              <a:rPr lang="zh-CN" altLang="en-US" sz="6000" dirty="0" smtClean="0"/>
              <a:t>开题小组评分（百分制计）：</a:t>
            </a:r>
            <a:r>
              <a:rPr lang="en-US" altLang="zh-CN" sz="6000" dirty="0" smtClean="0"/>
              <a:t>20%</a:t>
            </a:r>
            <a:endParaRPr lang="en-US" altLang="zh-CN" sz="6000" dirty="0" smtClean="0"/>
          </a:p>
          <a:p>
            <a:pPr lvl="1"/>
            <a:r>
              <a:rPr lang="zh-CN" altLang="en-US" sz="6000" dirty="0" smtClean="0"/>
              <a:t>程序检测评分</a:t>
            </a:r>
            <a:r>
              <a:rPr lang="zh-CN" altLang="en-US" sz="6000" dirty="0" smtClean="0">
                <a:sym typeface="+mn-ea"/>
              </a:rPr>
              <a:t>（百分制计）</a:t>
            </a:r>
            <a:r>
              <a:rPr lang="zh-CN" altLang="en-US" sz="6000" dirty="0" smtClean="0"/>
              <a:t>：</a:t>
            </a:r>
            <a:r>
              <a:rPr lang="en-US" altLang="zh-CN" sz="6000" dirty="0" smtClean="0">
                <a:sym typeface="+mn-ea"/>
              </a:rPr>
              <a:t>20%</a:t>
            </a:r>
            <a:endParaRPr lang="zh-CN" altLang="en-US" sz="6000" dirty="0" smtClean="0"/>
          </a:p>
          <a:p>
            <a:pPr lvl="1"/>
            <a:r>
              <a:rPr lang="zh-CN" altLang="en-US" sz="6000" dirty="0" smtClean="0"/>
              <a:t>指导教师评分</a:t>
            </a:r>
            <a:r>
              <a:rPr lang="zh-CN" altLang="en-US" sz="6000" dirty="0" smtClean="0">
                <a:sym typeface="+mn-ea"/>
              </a:rPr>
              <a:t>（百分制计）</a:t>
            </a:r>
            <a:r>
              <a:rPr lang="zh-CN" altLang="en-US" sz="6000" dirty="0" smtClean="0"/>
              <a:t>：</a:t>
            </a:r>
            <a:r>
              <a:rPr lang="en-US" altLang="zh-CN" sz="6000" dirty="0" smtClean="0"/>
              <a:t>20%</a:t>
            </a:r>
            <a:endParaRPr lang="en-US" altLang="zh-CN" sz="6000" dirty="0" smtClean="0"/>
          </a:p>
          <a:p>
            <a:pPr lvl="1"/>
            <a:r>
              <a:rPr lang="zh-CN" altLang="en-US" sz="6000" dirty="0" smtClean="0"/>
              <a:t>答辩小组评分</a:t>
            </a:r>
            <a:r>
              <a:rPr lang="zh-CN" altLang="en-US" sz="6000" dirty="0" smtClean="0">
                <a:sym typeface="+mn-ea"/>
              </a:rPr>
              <a:t>（百分制计）</a:t>
            </a:r>
            <a:r>
              <a:rPr lang="zh-CN" altLang="en-US" sz="6000" dirty="0" smtClean="0"/>
              <a:t>：</a:t>
            </a:r>
            <a:r>
              <a:rPr lang="en-US" altLang="zh-CN" sz="6000" dirty="0" smtClean="0"/>
              <a:t>60%</a:t>
            </a:r>
            <a:endParaRPr lang="en-US" altLang="zh-CN" sz="6000" dirty="0" smtClean="0"/>
          </a:p>
          <a:p>
            <a:pPr lvl="1"/>
            <a:r>
              <a:rPr lang="zh-CN" altLang="en-US" sz="6000" dirty="0" smtClean="0"/>
              <a:t>最终成绩：按五分制计</a:t>
            </a:r>
            <a:endParaRPr lang="zh-CN" altLang="en-US" sz="6000" dirty="0" smtClean="0"/>
          </a:p>
          <a:p>
            <a:r>
              <a:rPr lang="zh-CN" altLang="en-US" sz="6000" dirty="0" smtClean="0"/>
              <a:t>学院二次答辩：各研究室</a:t>
            </a:r>
            <a:r>
              <a:rPr lang="zh-CN" altLang="en-US" sz="6000" dirty="0"/>
              <a:t>后</a:t>
            </a:r>
            <a:r>
              <a:rPr lang="en-US" altLang="zh-CN" sz="6000" dirty="0"/>
              <a:t>10</a:t>
            </a:r>
            <a:r>
              <a:rPr lang="en-US" altLang="zh-CN" sz="6000" dirty="0" smtClean="0"/>
              <a:t>%</a:t>
            </a:r>
            <a:r>
              <a:rPr lang="zh-CN" altLang="en-US" sz="6000" dirty="0" smtClean="0"/>
              <a:t>及格以上、拟推校优、对毕业设计（论文）成绩有异议提出申请</a:t>
            </a:r>
            <a:endParaRPr lang="en-US" altLang="zh-CN" sz="6000" dirty="0" smtClean="0"/>
          </a:p>
          <a:p>
            <a:r>
              <a:rPr lang="zh-CN" altLang="en-US" sz="6000" dirty="0" smtClean="0"/>
              <a:t>学生满意度网上调查</a:t>
            </a:r>
            <a:endParaRPr lang="en-US" altLang="zh-CN" sz="6000" dirty="0" smtClean="0"/>
          </a:p>
          <a:p>
            <a:r>
              <a:rPr lang="zh-CN" altLang="en-US" sz="6000" dirty="0" smtClean="0"/>
              <a:t>论文与归档：</a:t>
            </a:r>
            <a:r>
              <a:rPr lang="en-US" altLang="zh-CN" sz="6000" dirty="0" smtClean="0"/>
              <a:t>A4</a:t>
            </a:r>
            <a:r>
              <a:rPr lang="zh-CN" altLang="en-US" sz="6000" dirty="0" smtClean="0"/>
              <a:t>版、三个评阅意见不与论文装订在一起</a:t>
            </a:r>
            <a:endParaRPr lang="zh-CN" altLang="en-US" sz="6000" dirty="0" smtClean="0"/>
          </a:p>
          <a:p>
            <a:r>
              <a:rPr lang="zh-CN" altLang="en-US" sz="6000" dirty="0" smtClean="0"/>
              <a:t>三个评阅意见：指导教师意见填写在附件</a:t>
            </a:r>
            <a:r>
              <a:rPr lang="en-US" altLang="zh-CN" sz="6000" dirty="0" smtClean="0"/>
              <a:t>12</a:t>
            </a:r>
            <a:r>
              <a:rPr lang="zh-CN" altLang="en-US" sz="6000" dirty="0" smtClean="0"/>
              <a:t>《答辩资格审查表》里</a:t>
            </a:r>
            <a:endParaRPr lang="zh-CN" altLang="en-US" sz="6000" dirty="0" smtClean="0">
              <a:sym typeface="+mn-ea"/>
            </a:endParaRPr>
          </a:p>
          <a:p>
            <a:pPr marL="0" indent="0">
              <a:buNone/>
            </a:pPr>
            <a:r>
              <a:rPr lang="zh-CN" altLang="en-US" sz="6000" dirty="0" smtClean="0">
                <a:sym typeface="+mn-ea"/>
              </a:rPr>
              <a:t>                                   评阅人意见不再填写</a:t>
            </a:r>
            <a:endParaRPr lang="zh-CN" altLang="en-US" sz="6000" dirty="0" smtClean="0"/>
          </a:p>
          <a:p>
            <a:pPr marL="0" indent="0">
              <a:buNone/>
            </a:pPr>
            <a:r>
              <a:rPr lang="zh-CN" altLang="en-US" sz="6000" dirty="0" smtClean="0">
                <a:sym typeface="+mn-ea"/>
              </a:rPr>
              <a:t>                                   答辩意见填写在附件</a:t>
            </a:r>
            <a:r>
              <a:rPr lang="en-US" altLang="zh-CN" sz="6000" dirty="0" smtClean="0">
                <a:sym typeface="+mn-ea"/>
              </a:rPr>
              <a:t>13</a:t>
            </a:r>
            <a:r>
              <a:rPr lang="zh-CN" altLang="en-US" sz="6000" dirty="0" smtClean="0">
                <a:sym typeface="+mn-ea"/>
              </a:rPr>
              <a:t>《评审表》里。《评审表》一式两份，一份装入学生毕业设计材</a:t>
            </a:r>
            <a:endParaRPr lang="zh-CN" altLang="en-US" sz="6000" dirty="0" smtClean="0"/>
          </a:p>
          <a:p>
            <a:pPr marL="0" indent="0">
              <a:buNone/>
            </a:pPr>
            <a:r>
              <a:rPr lang="zh-CN" altLang="en-US" sz="6000" dirty="0" smtClean="0">
                <a:sym typeface="+mn-ea"/>
              </a:rPr>
              <a:t>                                   料袋，一份装入学生档案袋。</a:t>
            </a:r>
            <a:endParaRPr lang="zh-CN" altLang="en-US" sz="6000" dirty="0" smtClean="0"/>
          </a:p>
          <a:p>
            <a:r>
              <a:rPr lang="zh-CN" altLang="en-US" sz="6000" dirty="0" smtClean="0"/>
              <a:t>不再填写《毕业论文手册》，改填写附件</a:t>
            </a:r>
            <a:r>
              <a:rPr lang="en-US" altLang="zh-CN" sz="6000" dirty="0" smtClean="0"/>
              <a:t>7</a:t>
            </a:r>
            <a:r>
              <a:rPr lang="zh-CN" altLang="en-US" sz="6000" dirty="0" smtClean="0"/>
              <a:t>《工作记录本》，工作记录每周至少有一次记录。</a:t>
            </a:r>
            <a:endParaRPr lang="zh-CN" altLang="en-US" sz="6000" dirty="0" smtClean="0"/>
          </a:p>
          <a:p>
            <a:r>
              <a:rPr lang="zh-CN" altLang="en-US" sz="6000" dirty="0" smtClean="0">
                <a:sym typeface="+mn-ea"/>
              </a:rPr>
              <a:t>所有材料可以打印，但写</a:t>
            </a:r>
            <a:r>
              <a:rPr lang="en-US" altLang="zh-CN" sz="6000" dirty="0" smtClean="0">
                <a:sym typeface="+mn-ea"/>
              </a:rPr>
              <a:t>“</a:t>
            </a:r>
            <a:r>
              <a:rPr lang="en-US" altLang="zh-CN" sz="6000" dirty="0" smtClean="0">
                <a:cs typeface="Arial" panose="020B0604020202020204" pitchFamily="34" charset="0"/>
                <a:sym typeface="+mn-ea"/>
              </a:rPr>
              <a:t>××××××</a:t>
            </a:r>
            <a:r>
              <a:rPr lang="zh-CN" altLang="en-US" sz="6000" dirty="0" smtClean="0">
                <a:sym typeface="+mn-ea"/>
              </a:rPr>
              <a:t>签字</a:t>
            </a:r>
            <a:r>
              <a:rPr lang="en-US" altLang="zh-CN" sz="6000" dirty="0" smtClean="0">
                <a:sym typeface="+mn-ea"/>
              </a:rPr>
              <a:t>”</a:t>
            </a:r>
            <a:r>
              <a:rPr lang="zh-CN" altLang="en-US" sz="6000" dirty="0" smtClean="0">
                <a:sym typeface="+mn-ea"/>
              </a:rPr>
              <a:t>处必需由要关人员本人签字。</a:t>
            </a:r>
            <a:endParaRPr lang="zh-CN" altLang="en-US" sz="6000" dirty="0" smtClean="0"/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zh-CN" altLang="en-US" sz="5400" dirty="0" smtClean="0"/>
          </a:p>
          <a:p>
            <a:pPr marL="0" indent="0">
              <a:buClr>
                <a:schemeClr val="tx2"/>
              </a:buClr>
              <a:buFont typeface="Arial" panose="020B0604020202020204" pitchFamily="34" charset="0"/>
              <a:buNone/>
            </a:pPr>
            <a:endParaRPr lang="zh-CN" altLang="en-US" dirty="0" smtClean="0"/>
          </a:p>
          <a:p>
            <a:pPr marL="0" indent="0">
              <a:buNone/>
            </a:pPr>
            <a:r>
              <a:rPr lang="zh-CN" altLang="en-US" dirty="0" smtClean="0"/>
              <a:t>                                 </a:t>
            </a:r>
            <a:endParaRPr lang="zh-CN" altLang="en-US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5445" y="274638"/>
            <a:ext cx="7776000" cy="1143000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毕业设计（论文</a:t>
            </a:r>
            <a:r>
              <a:rPr sz="3200">
                <a:sym typeface="+mn-ea"/>
              </a:rPr>
              <a:t>）</a:t>
            </a:r>
            <a:r>
              <a:rPr lang="zh-CN" altLang="en-US" sz="3200" dirty="0"/>
              <a:t>工作实施</a:t>
            </a:r>
            <a:r>
              <a:rPr lang="zh-CN" altLang="en-US" sz="3200" dirty="0" smtClean="0"/>
              <a:t>细则</a:t>
            </a:r>
            <a:r>
              <a:rPr lang="en-US" altLang="zh-CN" sz="3200" dirty="0" smtClean="0"/>
              <a:t>-</a:t>
            </a:r>
            <a:r>
              <a:rPr lang="zh-CN" altLang="en-US" sz="3200" dirty="0" smtClean="0"/>
              <a:t>附件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395" y="1412776"/>
            <a:ext cx="9131605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zh-CN" sz="2200" b="1" dirty="0" smtClean="0"/>
              <a:t>附件</a:t>
            </a:r>
            <a:r>
              <a:rPr lang="en-US" altLang="zh-CN" sz="2200" b="1" dirty="0" smtClean="0"/>
              <a:t>1 </a:t>
            </a:r>
            <a:r>
              <a:rPr lang="zh-CN" altLang="zh-CN" sz="2200" b="1" dirty="0" smtClean="0"/>
              <a:t>吉林大学</a:t>
            </a:r>
            <a:r>
              <a:rPr lang="zh-CN" altLang="zh-CN" sz="2200" b="1" dirty="0"/>
              <a:t>本科毕业设计（论文）课题论证书</a:t>
            </a:r>
            <a:endParaRPr lang="zh-CN" altLang="zh-CN" sz="2200" b="1" dirty="0"/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 smtClean="0">
                <a:solidFill>
                  <a:srgbClr val="FFFF00"/>
                </a:solidFill>
              </a:rPr>
              <a:t>2 </a:t>
            </a:r>
            <a:r>
              <a:rPr lang="zh-CN" altLang="zh-CN" sz="2200" b="1" dirty="0" smtClean="0">
                <a:solidFill>
                  <a:srgbClr val="FFFF00"/>
                </a:solidFill>
              </a:rPr>
              <a:t>吉林大学</a:t>
            </a:r>
            <a:r>
              <a:rPr lang="zh-CN" altLang="zh-CN" sz="2200" b="1" dirty="0">
                <a:solidFill>
                  <a:srgbClr val="FFFF00"/>
                </a:solidFill>
              </a:rPr>
              <a:t>本科毕业设计（论文）选题汇总表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/>
              <a:t>附件</a:t>
            </a:r>
            <a:r>
              <a:rPr lang="en-US" altLang="zh-CN" sz="2200" b="1" dirty="0" smtClean="0"/>
              <a:t>3 </a:t>
            </a:r>
            <a:r>
              <a:rPr lang="zh-CN" altLang="zh-CN" sz="2200" b="1" dirty="0" smtClean="0"/>
              <a:t>吉林大学</a:t>
            </a:r>
            <a:r>
              <a:rPr lang="zh-CN" altLang="zh-CN" sz="2200" b="1" dirty="0"/>
              <a:t>本科毕业设计（论文）任务书</a:t>
            </a:r>
            <a:endParaRPr lang="zh-CN" altLang="zh-CN" sz="2200" b="1" dirty="0"/>
          </a:p>
          <a:p>
            <a:pPr marL="0" indent="0">
              <a:buNone/>
            </a:pPr>
            <a:r>
              <a:rPr lang="zh-CN" altLang="zh-CN" sz="2200" b="1" dirty="0"/>
              <a:t>附件</a:t>
            </a:r>
            <a:r>
              <a:rPr lang="en-US" altLang="zh-CN" sz="2200" b="1" dirty="0" smtClean="0"/>
              <a:t>4 </a:t>
            </a:r>
            <a:r>
              <a:rPr lang="zh-CN" altLang="zh-CN" sz="2200" b="1" dirty="0" smtClean="0"/>
              <a:t>吉林大学</a:t>
            </a:r>
            <a:r>
              <a:rPr lang="zh-CN" altLang="zh-CN" sz="2200" b="1" dirty="0"/>
              <a:t>本科毕业设计（论文）文献综述</a:t>
            </a:r>
            <a:endParaRPr lang="zh-CN" altLang="zh-CN" sz="2200" b="1" dirty="0"/>
          </a:p>
          <a:p>
            <a:pPr marL="0" indent="0">
              <a:buNone/>
            </a:pPr>
            <a:r>
              <a:rPr lang="zh-CN" altLang="zh-CN" sz="2200" b="1" dirty="0"/>
              <a:t>附件</a:t>
            </a:r>
            <a:r>
              <a:rPr lang="en-US" altLang="zh-CN" sz="2200" b="1" dirty="0" smtClean="0"/>
              <a:t>5 </a:t>
            </a:r>
            <a:r>
              <a:rPr lang="zh-CN" altLang="zh-CN" sz="2200" b="1" dirty="0" smtClean="0"/>
              <a:t>吉林大学</a:t>
            </a:r>
            <a:r>
              <a:rPr lang="zh-CN" altLang="zh-CN" sz="2200" b="1" dirty="0"/>
              <a:t>本科毕业设计（论文）开题报告</a:t>
            </a:r>
            <a:endParaRPr lang="zh-CN" altLang="zh-CN" sz="2200" b="1" dirty="0"/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 smtClean="0">
                <a:solidFill>
                  <a:srgbClr val="FFFF00"/>
                </a:solidFill>
              </a:rPr>
              <a:t>6 </a:t>
            </a:r>
            <a:r>
              <a:rPr lang="zh-CN" altLang="zh-CN" sz="2200" b="1" dirty="0" smtClean="0">
                <a:solidFill>
                  <a:srgbClr val="FFFF00"/>
                </a:solidFill>
              </a:rPr>
              <a:t>吉林大学</a:t>
            </a:r>
            <a:r>
              <a:rPr lang="zh-CN" altLang="zh-CN" sz="2200" b="1" dirty="0">
                <a:solidFill>
                  <a:srgbClr val="FFFF00"/>
                </a:solidFill>
              </a:rPr>
              <a:t>本科毕业设计（论文）外文文献翻译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/>
              <a:t>附件</a:t>
            </a:r>
            <a:r>
              <a:rPr lang="en-US" altLang="zh-CN" sz="2200" b="1" dirty="0" smtClean="0"/>
              <a:t>7 吉林大学本科毕业设计（论文）工作记录本</a:t>
            </a:r>
            <a:endParaRPr lang="en-US" altLang="zh-CN" sz="2200" b="1" dirty="0" smtClean="0"/>
          </a:p>
          <a:p>
            <a:pPr marL="0" indent="0">
              <a:buNone/>
            </a:pPr>
            <a:r>
              <a:rPr lang="zh-CN" altLang="en-US" sz="2200" b="1" dirty="0" smtClean="0"/>
              <a:t>附件</a:t>
            </a:r>
            <a:r>
              <a:rPr lang="en-US" altLang="zh-CN" sz="2200" b="1" dirty="0" smtClean="0"/>
              <a:t>8 </a:t>
            </a:r>
            <a:r>
              <a:rPr lang="zh-CN" altLang="zh-CN" sz="2200" b="1" dirty="0" smtClean="0"/>
              <a:t>吉林大学</a:t>
            </a:r>
            <a:r>
              <a:rPr lang="zh-CN" altLang="zh-CN" sz="2200" b="1" dirty="0"/>
              <a:t>本科毕业设计（论文）中期检查自查表</a:t>
            </a:r>
            <a:endParaRPr lang="zh-CN" altLang="zh-CN" sz="2200" b="1" dirty="0"/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9</a:t>
            </a:r>
            <a:r>
              <a:rPr lang="en-US" altLang="zh-CN" sz="2200" b="1" dirty="0" smtClean="0">
                <a:solidFill>
                  <a:srgbClr val="FFFF00"/>
                </a:solidFill>
              </a:rPr>
              <a:t> </a:t>
            </a:r>
            <a:r>
              <a:rPr lang="zh-CN" altLang="zh-CN" sz="2200" b="1" dirty="0" smtClean="0">
                <a:solidFill>
                  <a:srgbClr val="FFFF00"/>
                </a:solidFill>
              </a:rPr>
              <a:t>计算机科学</a:t>
            </a:r>
            <a:r>
              <a:rPr lang="zh-CN" altLang="zh-CN" sz="2200" b="1" dirty="0">
                <a:solidFill>
                  <a:srgbClr val="FFFF00"/>
                </a:solidFill>
              </a:rPr>
              <a:t>与技术学院本科毕业设计（论文）撰写模板（待定）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C000"/>
                </a:solidFill>
              </a:rPr>
              <a:t>附件</a:t>
            </a:r>
            <a:r>
              <a:rPr lang="en-US" altLang="zh-CN" sz="2200" b="1" dirty="0" smtClean="0">
                <a:solidFill>
                  <a:srgbClr val="FFC000"/>
                </a:solidFill>
              </a:rPr>
              <a:t>10 </a:t>
            </a:r>
            <a:r>
              <a:rPr lang="zh-CN" altLang="zh-CN" sz="2200" b="1" dirty="0" smtClean="0">
                <a:solidFill>
                  <a:srgbClr val="FFC000"/>
                </a:solidFill>
              </a:rPr>
              <a:t>吉林大学</a:t>
            </a:r>
            <a:r>
              <a:rPr lang="zh-CN" altLang="zh-CN" sz="2200" b="1" dirty="0">
                <a:solidFill>
                  <a:srgbClr val="FFC000"/>
                </a:solidFill>
              </a:rPr>
              <a:t>本科毕业设计（论文）程序测试记录表</a:t>
            </a:r>
            <a:endParaRPr lang="zh-CN" altLang="zh-CN" sz="2200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 smtClean="0">
                <a:solidFill>
                  <a:srgbClr val="FFFF00"/>
                </a:solidFill>
              </a:rPr>
              <a:t>11 </a:t>
            </a:r>
            <a:r>
              <a:rPr lang="zh-CN" altLang="zh-CN" sz="2200" b="1" dirty="0" smtClean="0">
                <a:solidFill>
                  <a:srgbClr val="FFFF00"/>
                </a:solidFill>
              </a:rPr>
              <a:t>吉林大学</a:t>
            </a:r>
            <a:r>
              <a:rPr lang="zh-CN" altLang="zh-CN" sz="2200" b="1" dirty="0">
                <a:solidFill>
                  <a:srgbClr val="FFFF00"/>
                </a:solidFill>
              </a:rPr>
              <a:t>本科毕业设计（论文）不能进行程序测试的情况说明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/>
              <a:t>附件</a:t>
            </a:r>
            <a:r>
              <a:rPr lang="en-US" altLang="zh-CN" sz="2200" b="1" dirty="0" smtClean="0"/>
              <a:t>12 </a:t>
            </a:r>
            <a:r>
              <a:rPr lang="zh-CN" altLang="zh-CN" sz="2200" b="1" dirty="0" smtClean="0"/>
              <a:t>吉林大学</a:t>
            </a:r>
            <a:r>
              <a:rPr lang="zh-CN" altLang="zh-CN" sz="2200" b="1" dirty="0"/>
              <a:t>本科毕业设计（论文）答辩资格审查表</a:t>
            </a:r>
            <a:endParaRPr lang="zh-CN" altLang="zh-CN" sz="2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3375" y="96203"/>
            <a:ext cx="7776000" cy="1143000"/>
          </a:xfrm>
        </p:spPr>
        <p:txBody>
          <a:bodyPr>
            <a:normAutofit/>
          </a:bodyPr>
          <a:lstStyle/>
          <a:p>
            <a:r>
              <a:rPr lang="zh-CN" altLang="en-US" sz="3200" dirty="0"/>
              <a:t>毕业设计（论文</a:t>
            </a:r>
            <a:r>
              <a:rPr sz="3200">
                <a:sym typeface="+mn-ea"/>
              </a:rPr>
              <a:t>）</a:t>
            </a:r>
            <a:r>
              <a:rPr lang="zh-CN" altLang="en-US" sz="3200" dirty="0"/>
              <a:t>工作实施</a:t>
            </a:r>
            <a:r>
              <a:rPr lang="zh-CN" altLang="en-US" sz="3200" dirty="0" smtClean="0"/>
              <a:t>细则</a:t>
            </a:r>
            <a:r>
              <a:rPr lang="en-US" altLang="zh-CN" sz="3200" dirty="0" smtClean="0"/>
              <a:t>-</a:t>
            </a:r>
            <a:r>
              <a:rPr lang="zh-CN" altLang="en-US" sz="3200" dirty="0" smtClean="0"/>
              <a:t>附件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65860"/>
            <a:ext cx="9144000" cy="56819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zh-CN" sz="2400" b="1" dirty="0">
                <a:solidFill>
                  <a:srgbClr val="FFC000"/>
                </a:solidFill>
              </a:rPr>
              <a:t>附件</a:t>
            </a:r>
            <a:r>
              <a:rPr lang="en-US" altLang="zh-CN" sz="2400" b="1" dirty="0">
                <a:solidFill>
                  <a:srgbClr val="FFC000"/>
                </a:solidFill>
              </a:rPr>
              <a:t>13 </a:t>
            </a:r>
            <a:r>
              <a:rPr lang="zh-CN" altLang="zh-CN" sz="2400" b="1" dirty="0">
                <a:solidFill>
                  <a:srgbClr val="FFC000"/>
                </a:solidFill>
              </a:rPr>
              <a:t>吉林大学本科毕业设计（论文</a:t>
            </a:r>
            <a:r>
              <a:rPr lang="zh-CN" altLang="zh-CN" sz="2400" b="1" dirty="0" smtClean="0">
                <a:solidFill>
                  <a:srgbClr val="FFC000"/>
                </a:solidFill>
              </a:rPr>
              <a:t>）评审</a:t>
            </a:r>
            <a:r>
              <a:rPr lang="zh-CN" altLang="zh-CN" sz="2400" b="1" dirty="0">
                <a:solidFill>
                  <a:srgbClr val="FFC000"/>
                </a:solidFill>
              </a:rPr>
              <a:t>表</a:t>
            </a:r>
            <a:endParaRPr lang="zh-CN" altLang="zh-CN" sz="2400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zh-CN" altLang="zh-CN" sz="2200" b="1" dirty="0" smtClean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14 </a:t>
            </a:r>
            <a:r>
              <a:rPr lang="zh-CN" altLang="zh-CN" sz="2200" b="1" dirty="0">
                <a:solidFill>
                  <a:srgbClr val="FFFF00"/>
                </a:solidFill>
              </a:rPr>
              <a:t>吉林大学本科毕业设计（论文）二次答辩申请表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/>
              <a:t>附件</a:t>
            </a:r>
            <a:r>
              <a:rPr lang="en-US" altLang="zh-CN" sz="2200" b="1" dirty="0"/>
              <a:t>15 </a:t>
            </a:r>
            <a:r>
              <a:rPr lang="zh-CN" altLang="zh-CN" sz="2200" b="1" dirty="0"/>
              <a:t>吉林大学本科毕业设计（论文）答辩记录</a:t>
            </a:r>
            <a:endParaRPr lang="zh-CN" altLang="zh-CN" sz="2200" b="1" dirty="0"/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16 </a:t>
            </a:r>
            <a:r>
              <a:rPr lang="zh-CN" altLang="zh-CN" sz="2200" b="1" dirty="0">
                <a:solidFill>
                  <a:srgbClr val="FFFF00"/>
                </a:solidFill>
              </a:rPr>
              <a:t>计算机科学与技术学院本科毕业设计（论文）答辩评分参考标准（待定）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17 </a:t>
            </a:r>
            <a:r>
              <a:rPr lang="zh-CN" altLang="zh-CN" sz="2200" b="1" dirty="0">
                <a:solidFill>
                  <a:srgbClr val="FFFF00"/>
                </a:solidFill>
              </a:rPr>
              <a:t>吉林大学本科毕业设计（论文）成绩汇总表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/>
              <a:t>附件</a:t>
            </a:r>
            <a:r>
              <a:rPr lang="en-US" altLang="zh-CN" sz="2200" b="1" dirty="0"/>
              <a:t>18 </a:t>
            </a:r>
            <a:r>
              <a:rPr lang="zh-CN" altLang="zh-CN" sz="2200" b="1" dirty="0"/>
              <a:t>吉林大学本科毕业设计（论文）工作总结分析表</a:t>
            </a:r>
            <a:endParaRPr lang="zh-CN" altLang="zh-CN" sz="2200" b="1" dirty="0"/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19 </a:t>
            </a:r>
            <a:r>
              <a:rPr lang="zh-CN" altLang="zh-CN" sz="2200" b="1" dirty="0">
                <a:solidFill>
                  <a:srgbClr val="FFFF00"/>
                </a:solidFill>
              </a:rPr>
              <a:t>吉林大学本科毕业设计（论文）工作研究室总结分析报告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20 </a:t>
            </a:r>
            <a:r>
              <a:rPr lang="zh-CN" altLang="zh-CN" sz="2200" b="1" dirty="0">
                <a:solidFill>
                  <a:srgbClr val="FFFF00"/>
                </a:solidFill>
              </a:rPr>
              <a:t>计算机科学与技术学院本科毕业设计（论文）装订及排版要求（待定）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21 </a:t>
            </a:r>
            <a:r>
              <a:rPr lang="zh-CN" altLang="zh-CN" sz="2200" b="1" dirty="0">
                <a:solidFill>
                  <a:srgbClr val="FFFF00"/>
                </a:solidFill>
              </a:rPr>
              <a:t>吉林大学本科毕业设计（论文）邀请函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22 </a:t>
            </a:r>
            <a:r>
              <a:rPr lang="zh-CN" altLang="zh-CN" sz="2200" b="1" dirty="0">
                <a:solidFill>
                  <a:srgbClr val="FFFF00"/>
                </a:solidFill>
              </a:rPr>
              <a:t>学生赴校外企事业单位进行毕业设计（论文）申请表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23 </a:t>
            </a:r>
            <a:r>
              <a:rPr lang="zh-CN" altLang="zh-CN" sz="2200" b="1" dirty="0">
                <a:solidFill>
                  <a:srgbClr val="FFFF00"/>
                </a:solidFill>
              </a:rPr>
              <a:t>学生赴校外企事业单位进行毕业设计（论文）承诺书</a:t>
            </a:r>
            <a:endParaRPr lang="zh-CN" altLang="zh-CN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zh-CN" altLang="zh-CN" sz="2200" b="1" dirty="0">
                <a:solidFill>
                  <a:srgbClr val="FFFF00"/>
                </a:solidFill>
              </a:rPr>
              <a:t>附件</a:t>
            </a:r>
            <a:r>
              <a:rPr lang="en-US" altLang="zh-CN" sz="2200" b="1" dirty="0">
                <a:solidFill>
                  <a:srgbClr val="FFFF00"/>
                </a:solidFill>
              </a:rPr>
              <a:t>24 </a:t>
            </a:r>
            <a:r>
              <a:rPr lang="zh-CN" altLang="zh-CN" sz="2200" b="1" dirty="0">
                <a:solidFill>
                  <a:srgbClr val="FFFF00"/>
                </a:solidFill>
              </a:rPr>
              <a:t>吉林大学本科毕业设计（论文）校外指导教师综合评语</a:t>
            </a:r>
            <a:endParaRPr lang="zh-CN" altLang="en-US" sz="2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939336" cy="114300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工作计划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95536" y="1351280"/>
          <a:ext cx="8496944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612068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日程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内容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2016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11</a:t>
                      </a:r>
                      <a:r>
                        <a:rPr lang="zh-CN" altLang="en-US" sz="2000" dirty="0" smtClean="0"/>
                        <a:t>月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确定工作小组及检查小组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制定工作日程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endParaRPr kumimoji="0" lang="en-US" altLang="zh-CN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指导教师资格审核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2016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12</a:t>
                      </a:r>
                      <a:r>
                        <a:rPr lang="zh-CN" altLang="en-US" sz="2000" dirty="0" smtClean="0"/>
                        <a:t>月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征集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审核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确定课题；</a:t>
                      </a:r>
                      <a:endParaRPr kumimoji="0" lang="zh-CN" altLang="zh-CN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学生选题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；指导教师</a:t>
                      </a:r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下达任务书；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2017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1-3</a:t>
                      </a:r>
                      <a:r>
                        <a:rPr lang="zh-CN" altLang="en-US" sz="2000" dirty="0" smtClean="0"/>
                        <a:t>月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学生撰写文献综述，翻译外文文献，填写开题报告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endParaRPr kumimoji="0" lang="en-US" altLang="zh-CN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组织开题；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2017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3</a:t>
                      </a:r>
                      <a:r>
                        <a:rPr lang="zh-CN" altLang="en-US" sz="2000" dirty="0" smtClean="0"/>
                        <a:t>月中旬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前期检查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2017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4</a:t>
                      </a:r>
                      <a:r>
                        <a:rPr lang="zh-CN" altLang="en-US" sz="2000" dirty="0" smtClean="0"/>
                        <a:t>月中旬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中期检查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2017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5</a:t>
                      </a:r>
                      <a:r>
                        <a:rPr lang="zh-CN" altLang="en-US" sz="2000" dirty="0" smtClean="0"/>
                        <a:t>月中旬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后期检查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2017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5</a:t>
                      </a:r>
                      <a:r>
                        <a:rPr lang="zh-CN" altLang="en-US" sz="2000" dirty="0" smtClean="0"/>
                        <a:t>月下旬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学生提交论文；</a:t>
                      </a:r>
                      <a:endParaRPr kumimoji="0" lang="zh-CN" altLang="zh-CN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查重</a:t>
                      </a:r>
                      <a:r>
                        <a:rPr kumimoji="0" lang="zh-CN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；</a:t>
                      </a:r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程序检测；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2017</a:t>
                      </a:r>
                      <a:r>
                        <a:rPr lang="zh-CN" altLang="en-US" sz="2000" dirty="0" smtClean="0"/>
                        <a:t>年</a:t>
                      </a:r>
                      <a:r>
                        <a:rPr lang="en-US" altLang="zh-CN" sz="2000" dirty="0" smtClean="0"/>
                        <a:t>6</a:t>
                      </a:r>
                      <a:r>
                        <a:rPr lang="zh-CN" altLang="en-US" sz="2000" dirty="0" smtClean="0"/>
                        <a:t>月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答辩资格审核；组织答辩；</a:t>
                      </a:r>
                      <a:endParaRPr kumimoji="0" lang="zh-CN" altLang="zh-CN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总结、归档材料</a:t>
                      </a:r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凤舞九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凤舞九天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0</TotalTime>
  <Words>1626</Words>
  <Application>WPS 演示</Application>
  <PresentationFormat>全屏显示(4:3)</PresentationFormat>
  <Paragraphs>117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Wingdings 2</vt:lpstr>
      <vt:lpstr>Arial</vt:lpstr>
      <vt:lpstr>Goudy Old Style</vt:lpstr>
      <vt:lpstr>华文新魏</vt:lpstr>
      <vt:lpstr>Footlight MT Light</vt:lpstr>
      <vt:lpstr>微软雅黑</vt:lpstr>
      <vt:lpstr>Calibri</vt:lpstr>
      <vt:lpstr>凤舞九天</vt:lpstr>
      <vt:lpstr>毕业设计（论文）工作实施细则-制定原则</vt:lpstr>
      <vt:lpstr>毕业设计（论文）工作实施细则-主要内容</vt:lpstr>
      <vt:lpstr>毕业设计（论文）工作实施细则-与以往不同之处</vt:lpstr>
      <vt:lpstr>毕业设计（论文）工作实施细则-附件</vt:lpstr>
      <vt:lpstr>毕业设计（论文）工作实施细则-附件</vt:lpstr>
      <vt:lpstr>工作计划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2013级本科毕业论文（设计）第一阶段工作汇报</dc:title>
  <dc:creator>Desperarion</dc:creator>
  <cp:lastModifiedBy>dell</cp:lastModifiedBy>
  <cp:revision>33</cp:revision>
  <dcterms:created xsi:type="dcterms:W3CDTF">2016-12-17T01:58:00Z</dcterms:created>
  <dcterms:modified xsi:type="dcterms:W3CDTF">2016-12-23T05:51:24Z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